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gif" ContentType="image/gif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2"/>
  </p:sldMasterIdLst>
  <p:notesMasterIdLst>
    <p:notesMasterId r:id="rId26"/>
  </p:notesMasterIdLst>
  <p:handoutMasterIdLst>
    <p:handoutMasterId r:id="rId27"/>
  </p:handoutMasterIdLst>
  <p:sldIdLst>
    <p:sldId id="261" r:id="rId3"/>
    <p:sldId id="577" r:id="rId4"/>
    <p:sldId id="661" r:id="rId5"/>
    <p:sldId id="674" r:id="rId6"/>
    <p:sldId id="662" r:id="rId7"/>
    <p:sldId id="663" r:id="rId8"/>
    <p:sldId id="664" r:id="rId9"/>
    <p:sldId id="666" r:id="rId10"/>
    <p:sldId id="673" r:id="rId11"/>
    <p:sldId id="671" r:id="rId12"/>
    <p:sldId id="675" r:id="rId13"/>
    <p:sldId id="676" r:id="rId14"/>
    <p:sldId id="679" r:id="rId15"/>
    <p:sldId id="677" r:id="rId16"/>
    <p:sldId id="678" r:id="rId17"/>
    <p:sldId id="680" r:id="rId18"/>
    <p:sldId id="682" r:id="rId19"/>
    <p:sldId id="681" r:id="rId20"/>
    <p:sldId id="640" r:id="rId21"/>
    <p:sldId id="667" r:id="rId22"/>
    <p:sldId id="668" r:id="rId23"/>
    <p:sldId id="669" r:id="rId24"/>
    <p:sldId id="672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52FCF23-0E44-7643-B59E-CF3E04F8CB06}">
          <p14:sldIdLst>
            <p14:sldId id="261"/>
            <p14:sldId id="577"/>
            <p14:sldId id="661"/>
            <p14:sldId id="674"/>
            <p14:sldId id="662"/>
            <p14:sldId id="663"/>
            <p14:sldId id="664"/>
            <p14:sldId id="666"/>
            <p14:sldId id="673"/>
            <p14:sldId id="671"/>
            <p14:sldId id="675"/>
            <p14:sldId id="676"/>
            <p14:sldId id="679"/>
            <p14:sldId id="677"/>
            <p14:sldId id="678"/>
            <p14:sldId id="680"/>
            <p14:sldId id="682"/>
            <p14:sldId id="681"/>
            <p14:sldId id="640"/>
            <p14:sldId id="667"/>
            <p14:sldId id="668"/>
            <p14:sldId id="669"/>
            <p14:sldId id="672"/>
          </p14:sldIdLst>
        </p14:section>
      </p14:sectionLst>
    </p:ex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66" autoAdjust="0"/>
    <p:restoredTop sz="70037" autoAdjust="0"/>
  </p:normalViewPr>
  <p:slideViewPr>
    <p:cSldViewPr snapToGrid="0">
      <p:cViewPr>
        <p:scale>
          <a:sx n="70" d="100"/>
          <a:sy n="70" d="100"/>
        </p:scale>
        <p:origin x="640" y="144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2" d="100"/>
          <a:sy n="82" d="100"/>
        </p:scale>
        <p:origin x="3852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notesMaster" Target="notesMasters/notesMaster1.xml"/><Relationship Id="rId27" Type="http://schemas.openxmlformats.org/officeDocument/2006/relationships/handoutMaster" Target="handoutMasters/handoutMaster1.xml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1" Type="http://schemas.openxmlformats.org/officeDocument/2006/relationships/customXml" Target="../customXml/item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041DB8-B66F-4DC8-A96E-33677E0F90FF}" type="datetimeFigureOut">
              <a:rPr lang="en-US" smtClean="0"/>
              <a:t>4/6/17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04A0D4-B89B-4ADD-AF9E-38636B40EE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3891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B49C4A-65AC-492D-9701-81B46C3AD0E4}" type="datetimeFigureOut">
              <a:rPr lang="en-US" smtClean="0"/>
              <a:t>4/6/17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869989-EB00-4EE7-BCB5-25BDC5BB29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6361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9946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err="1" smtClean="0"/>
              <a:t>git</a:t>
            </a:r>
            <a:r>
              <a:rPr lang="en-US" baseline="0" dirty="0" smtClean="0"/>
              <a:t> clone http://</a:t>
            </a:r>
            <a:r>
              <a:rPr lang="en-US" baseline="0" dirty="0" err="1" smtClean="0"/>
              <a:t>github.com</a:t>
            </a:r>
            <a:r>
              <a:rPr lang="en-US" baseline="0" dirty="0" smtClean="0"/>
              <a:t>/</a:t>
            </a:r>
            <a:r>
              <a:rPr lang="en-US" baseline="0" dirty="0" err="1" smtClean="0"/>
              <a:t>dfreemanRIIS</a:t>
            </a:r>
            <a:r>
              <a:rPr lang="en-US" baseline="0" dirty="0" smtClean="0"/>
              <a:t>/</a:t>
            </a:r>
            <a:r>
              <a:rPr lang="en-US" baseline="0" dirty="0" err="1" smtClean="0"/>
              <a:t>ETAMock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1117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err="1" smtClean="0"/>
              <a:t>git</a:t>
            </a:r>
            <a:r>
              <a:rPr lang="en-US" baseline="0" dirty="0" smtClean="0"/>
              <a:t> clone http://</a:t>
            </a:r>
            <a:r>
              <a:rPr lang="en-US" baseline="0" dirty="0" err="1" smtClean="0"/>
              <a:t>github.com</a:t>
            </a:r>
            <a:r>
              <a:rPr lang="en-US" baseline="0" dirty="0" smtClean="0"/>
              <a:t>/</a:t>
            </a:r>
            <a:r>
              <a:rPr lang="en-US" baseline="0" dirty="0" err="1" smtClean="0"/>
              <a:t>dfreemanRIIS</a:t>
            </a:r>
            <a:r>
              <a:rPr lang="en-US" baseline="0" dirty="0" smtClean="0"/>
              <a:t>/</a:t>
            </a:r>
            <a:r>
              <a:rPr lang="en-US" baseline="0" dirty="0" err="1" smtClean="0"/>
              <a:t>ETAMock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4735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4976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5324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5157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9280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Run the test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5649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Run the test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4827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70067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http://localhost:8080/companies/{</a:t>
            </a:r>
            <a:r>
              <a:rPr lang="en-US" baseline="0" dirty="0" err="1" smtClean="0"/>
              <a:t>companyID</a:t>
            </a:r>
            <a:r>
              <a:rPr lang="en-US" baseline="0" dirty="0" smtClean="0"/>
              <a:t>}/routes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http://docs.routeapi1.apiary.io/#reference/0/stops-collection/get-a-companies-stops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3746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Show remarks in </a:t>
            </a:r>
            <a:r>
              <a:rPr lang="en-US" baseline="0" dirty="0" err="1" smtClean="0"/>
              <a:t>iTunesConnect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5595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83963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Need </a:t>
            </a:r>
            <a:r>
              <a:rPr lang="en-US" baseline="0" dirty="0" err="1" smtClean="0"/>
              <a:t>json</a:t>
            </a:r>
            <a:r>
              <a:rPr lang="en-US" baseline="0" dirty="0" smtClean="0"/>
              <a:t> file</a:t>
            </a:r>
          </a:p>
          <a:p>
            <a:r>
              <a:rPr lang="en-US" baseline="0" dirty="0" smtClean="0"/>
              <a:t>https://</a:t>
            </a:r>
            <a:r>
              <a:rPr lang="en-US" baseline="0" dirty="0" err="1" smtClean="0"/>
              <a:t>github.com</a:t>
            </a:r>
            <a:r>
              <a:rPr lang="en-US" baseline="0" dirty="0" smtClean="0"/>
              <a:t>/</a:t>
            </a:r>
            <a:r>
              <a:rPr lang="en-US" baseline="0" dirty="0" err="1" smtClean="0"/>
              <a:t>dfreemanRIIS</a:t>
            </a:r>
            <a:r>
              <a:rPr lang="en-US" baseline="0" dirty="0" smtClean="0"/>
              <a:t>/</a:t>
            </a:r>
            <a:r>
              <a:rPr lang="en-US" baseline="0" dirty="0" err="1" smtClean="0"/>
              <a:t>ETAMock</a:t>
            </a:r>
            <a:r>
              <a:rPr lang="en-US" baseline="0" dirty="0" smtClean="0"/>
              <a:t>/blob/master/</a:t>
            </a:r>
            <a:r>
              <a:rPr lang="en-US" baseline="0" dirty="0" err="1" smtClean="0"/>
              <a:t>ETAJson.postman_collection.json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53692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Install </a:t>
            </a:r>
            <a:r>
              <a:rPr lang="en-US" baseline="0" dirty="0" err="1" smtClean="0"/>
              <a:t>newman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39215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5724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0461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https://</a:t>
            </a:r>
            <a:r>
              <a:rPr lang="en-US" baseline="0" dirty="0" err="1" smtClean="0"/>
              <a:t>pragprog.com</a:t>
            </a:r>
            <a:r>
              <a:rPr lang="en-US" baseline="0" dirty="0" smtClean="0"/>
              <a:t>/magazines/2012-01/unit-tests-are-first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049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8510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7329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err="1" smtClean="0"/>
              <a:t>git</a:t>
            </a:r>
            <a:r>
              <a:rPr lang="en-US" baseline="0" dirty="0" smtClean="0"/>
              <a:t> clone http://</a:t>
            </a:r>
            <a:r>
              <a:rPr lang="en-US" baseline="0" dirty="0" err="1" smtClean="0"/>
              <a:t>github.com</a:t>
            </a:r>
            <a:r>
              <a:rPr lang="en-US" baseline="0" dirty="0" smtClean="0"/>
              <a:t>/</a:t>
            </a:r>
            <a:r>
              <a:rPr lang="en-US" baseline="0" dirty="0" err="1" smtClean="0"/>
              <a:t>dfreemanRIIS</a:t>
            </a:r>
            <a:r>
              <a:rPr lang="en-US" baseline="0" dirty="0" smtClean="0"/>
              <a:t>/</a:t>
            </a:r>
            <a:r>
              <a:rPr lang="en-US" baseline="0" dirty="0" err="1" smtClean="0"/>
              <a:t>ETAMock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3261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9407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7002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6" name="Straight Connector 5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" name="Group 22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1" name="Straight Connector 40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6" name="Group 45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2" name="Straight Connector 51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Connector 52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7" name="Straight Connector 46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Group 23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5" name="Straight Connector 24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0" name="Group 29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6" name="Straight Connector 35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1" name="Straight Connector 30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3845" y="1909346"/>
            <a:ext cx="9604310" cy="3383280"/>
          </a:xfrm>
        </p:spPr>
        <p:txBody>
          <a:bodyPr anchor="b">
            <a:normAutofit/>
          </a:bodyPr>
          <a:lstStyle>
            <a:lvl1pPr algn="l">
              <a:lnSpc>
                <a:spcPct val="76000"/>
              </a:lnSpc>
              <a:defRPr sz="8000" cap="none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3845" y="5432564"/>
            <a:ext cx="9604310" cy="4572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cxnSp>
        <p:nvCxnSpPr>
          <p:cNvPr id="58" name="Straight Connector 57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A29A4-78C8-47AB-BA06-22CB45938951}" type="datetime1">
              <a:rPr lang="en-US" smtClean="0"/>
              <a:t>4/6/17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09314" y="489856"/>
            <a:ext cx="1687286" cy="530134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9" y="489856"/>
            <a:ext cx="7587344" cy="530134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D4ACF-2D82-46F2-A8E9-23963AA34E86}" type="datetime1">
              <a:rPr lang="en-US" smtClean="0"/>
              <a:t>4/6/17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74B5B-21A0-4192-BF4C-38187F1A68D8}" type="datetime1">
              <a:rPr lang="en-US" smtClean="0"/>
              <a:t>4/6/17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gradFill flip="none" rotWithShape="1">
          <a:gsLst>
            <a:gs pos="0">
              <a:schemeClr val="accent1"/>
            </a:gs>
            <a:gs pos="97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8" name="Straight Connector 7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Group 23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2" name="Straight Connector 41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7" name="Group 46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3" name="Straight Connector 52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8" name="Straight Connector 47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Group 24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6" name="Straight Connector 2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1" name="Group 3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7" name="Straight Connector 3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2" name="Straight Connector 3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2541573"/>
            <a:ext cx="9601200" cy="2743200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6000" cap="none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5431536"/>
            <a:ext cx="9601200" cy="4572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58" name="Straight Connector 57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67780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5400" y="1981199"/>
            <a:ext cx="4572000" cy="38100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4600" y="1981199"/>
            <a:ext cx="4572000" cy="38100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5CF7C-B333-48E1-A4A6-83A3C8B73AC0}" type="datetime1">
              <a:rPr lang="en-US" smtClean="0"/>
              <a:t>4/6/17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4572000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2503713"/>
            <a:ext cx="4572000" cy="328748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24600" y="1818322"/>
            <a:ext cx="4572000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24600" y="2503713"/>
            <a:ext cx="4572000" cy="328748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20762-5CBF-4210-AB54-376B091119F8}" type="datetime1">
              <a:rPr lang="en-US" smtClean="0"/>
              <a:t>4/6/17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DB371-BF5F-4058-A212-1A908E4D2674}" type="datetime1">
              <a:rPr lang="en-US" smtClean="0"/>
              <a:t>4/6/17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Group 160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162" name="Straight Connector 161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8" name="Group 177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196" name="Straight Connector 19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Straight Connector 19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Straight Connector 19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Straight Connector 19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1" name="Group 20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207" name="Straight Connector 20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8" name="Straight Connector 20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9" name="Straight Connector 20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0" name="Straight Connector 20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1" name="Straight Connector 21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02" name="Straight Connector 20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Straight Connector 20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Straight Connector 20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Connector 20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Connector 20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9" name="Group 178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180" name="Straight Connector 179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85" name="Group 184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91" name="Straight Connector 190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2" name="Straight Connector 191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3" name="Straight Connector 192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4" name="Straight Connector 193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5" name="Straight Connector 194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86" name="Straight Connector 185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Connector 188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189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12" name="Date Placeholder 2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4083B-90AA-48CF-BAD5-00AA24D7F288}" type="datetime1">
              <a:rPr lang="en-US" smtClean="0"/>
              <a:t>4/6/17</a:t>
            </a:fld>
            <a:endParaRPr lang="en-US"/>
          </a:p>
        </p:txBody>
      </p:sp>
      <p:sp>
        <p:nvSpPr>
          <p:cNvPr id="213" name="Footer Placeholder 2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14" name="Slide Number Placeholder 2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10" name="Straight Connector 9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oup 25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4" name="Straight Connector 43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9" name="Group 48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Group 26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8" name="Straight Connector 27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3" name="Group 32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Rectangle 6"/>
          <p:cNvSpPr/>
          <p:nvPr userDrawn="1"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13152" y="571500"/>
            <a:ext cx="3657600" cy="2197100"/>
          </a:xfrm>
        </p:spPr>
        <p:txBody>
          <a:bodyPr anchor="b">
            <a:normAutofit/>
          </a:bodyPr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3197" y="571500"/>
            <a:ext cx="6217920" cy="5715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13152" y="2995012"/>
            <a:ext cx="3657600" cy="228595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60" name="Straight Connector 59"/>
          <p:cNvCxnSpPr/>
          <p:nvPr userDrawn="1"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AF629-ECA2-4CF3-B790-9D9BDED98269}" type="datetime1">
              <a:rPr lang="en-US" smtClean="0"/>
              <a:t>4/6/17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9" name="Straight Connector 8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" name="Group 24"/>
            <p:cNvGrpSpPr/>
            <p:nvPr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3" name="Straight Connector 42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8" name="Group 47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4" name="Straight Connector 53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9" name="Straight Connector 48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Group 25"/>
            <p:cNvGrpSpPr/>
            <p:nvPr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7" name="Straight Connector 26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2" name="Group 31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8" name="Straight Connector 37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3" name="Straight Connector 32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0" name="Rectangle 59"/>
          <p:cNvSpPr/>
          <p:nvPr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412" y="-159"/>
            <a:ext cx="7315200" cy="6858000"/>
          </a:xfrm>
        </p:spPr>
        <p:txBody>
          <a:bodyPr tIns="4572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cxnSp>
        <p:nvCxnSpPr>
          <p:cNvPr id="59" name="Straight Connector 58"/>
          <p:cNvCxnSpPr/>
          <p:nvPr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09560" y="576072"/>
            <a:ext cx="3657600" cy="2194560"/>
          </a:xfrm>
        </p:spPr>
        <p:txBody>
          <a:bodyPr anchor="b">
            <a:normAutofit/>
          </a:bodyPr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09560" y="2999232"/>
            <a:ext cx="3657600" cy="228600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20318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3000">
              <a:schemeClr val="bg1"/>
            </a:gs>
            <a:gs pos="0">
              <a:schemeClr val="bg1">
                <a:lumMod val="100000"/>
              </a:schemeClr>
            </a:gs>
            <a:gs pos="100000">
              <a:schemeClr val="bg1">
                <a:lumMod val="95000"/>
                <a:alpha val="6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Group 95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97" name="Straight Connector 96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3" name="Group 112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131" name="Straight Connector 130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6" name="Group 135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42" name="Straight Connector 141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Straight Connector 142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4" name="Straight Connector 143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Straight Connector 144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Straight Connector 145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37" name="Straight Connector 136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4" name="Group 113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115" name="Straight Connector 114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20" name="Group 119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26" name="Straight Connector 125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Straight Connector 126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Straight Connector 127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Straight Connector 128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Straight Connector 129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21" name="Straight Connector 120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0" y="503853"/>
            <a:ext cx="9601200" cy="11423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981201"/>
            <a:ext cx="9601200" cy="3809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294042" y="6289679"/>
            <a:ext cx="965946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B51B2453-8663-4C69-AF73-9FD7B1DEC5D0}" type="datetime1">
              <a:rPr lang="en-US" smtClean="0"/>
              <a:t>4/6/17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601" y="6289679"/>
            <a:ext cx="6128030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65311" y="6289679"/>
            <a:ext cx="918882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48" name="Straight Connector 147"/>
          <p:cNvCxnSpPr/>
          <p:nvPr userDrawn="1"/>
        </p:nvCxnSpPr>
        <p:spPr>
          <a:xfrm>
            <a:off x="609600" y="6172200"/>
            <a:ext cx="109728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9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SzPct val="100000"/>
        <a:buFont typeface="Arial" pitchFamily="34" charset="0"/>
        <a:buChar char="▪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SzPct val="100000"/>
        <a:buFont typeface="Arial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179388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179388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00200" indent="-179388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82880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indent="-179388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Building iOS Swift apps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5030-201720_MCS5993_M: 5030-Topics in Computer </a:t>
            </a:r>
            <a:r>
              <a:rPr lang="en-US" dirty="0" smtClean="0"/>
              <a:t>Science</a:t>
            </a:r>
          </a:p>
          <a:p>
            <a:r>
              <a:rPr lang="en-US" dirty="0"/>
              <a:t>5031-201720_MCS4993_M: 5031-Topics in MA/CS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06904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Cuckoo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4576" y="1646238"/>
            <a:ext cx="7812024" cy="4082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286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Cuckoo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200" y="503853"/>
            <a:ext cx="9804400" cy="55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924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XCUI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sz="3200" dirty="0"/>
              <a:t>User Interface </a:t>
            </a:r>
            <a:r>
              <a:rPr lang="en-US" sz="3200" dirty="0" smtClean="0"/>
              <a:t>testing</a:t>
            </a:r>
          </a:p>
          <a:p>
            <a:pPr fontAlgn="base"/>
            <a:r>
              <a:rPr lang="en-US" sz="3200" dirty="0" smtClean="0"/>
              <a:t>Two options</a:t>
            </a:r>
          </a:p>
          <a:p>
            <a:pPr lvl="1" fontAlgn="base"/>
            <a:r>
              <a:rPr lang="en-US" sz="2800" dirty="0" smtClean="0"/>
              <a:t>Recorded </a:t>
            </a:r>
            <a:r>
              <a:rPr lang="en-US" sz="2800" dirty="0"/>
              <a:t>tests</a:t>
            </a:r>
          </a:p>
          <a:p>
            <a:pPr lvl="1" fontAlgn="base"/>
            <a:r>
              <a:rPr lang="en-US" sz="2800" dirty="0"/>
              <a:t>Roll your own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066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XCUI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sz="3200" dirty="0"/>
              <a:t>XCUI has 3 component </a:t>
            </a:r>
            <a:r>
              <a:rPr lang="en-US" sz="3200" dirty="0" smtClean="0"/>
              <a:t>parts</a:t>
            </a:r>
          </a:p>
          <a:p>
            <a:pPr lvl="1" fontAlgn="base"/>
            <a:r>
              <a:rPr lang="en-US" sz="3000" dirty="0" err="1" smtClean="0"/>
              <a:t>XCUIApplication</a:t>
            </a:r>
            <a:r>
              <a:rPr lang="en-US" sz="3000" dirty="0"/>
              <a:t> </a:t>
            </a:r>
            <a:endParaRPr lang="en-US" sz="3000" dirty="0" smtClean="0"/>
          </a:p>
          <a:p>
            <a:pPr lvl="2" fontAlgn="base"/>
            <a:r>
              <a:rPr lang="en-US" sz="2800" dirty="0" smtClean="0"/>
              <a:t>Launch the app</a:t>
            </a:r>
            <a:endParaRPr lang="en-US" sz="2800" dirty="0"/>
          </a:p>
          <a:p>
            <a:pPr lvl="1" fontAlgn="base"/>
            <a:r>
              <a:rPr lang="en-US" sz="3000" dirty="0" err="1" smtClean="0"/>
              <a:t>XCUIElementQuery</a:t>
            </a:r>
            <a:r>
              <a:rPr lang="en-US" sz="3000" dirty="0" smtClean="0"/>
              <a:t> </a:t>
            </a:r>
          </a:p>
          <a:p>
            <a:pPr lvl="2" fontAlgn="base"/>
            <a:r>
              <a:rPr lang="en-US" sz="2800" dirty="0" smtClean="0"/>
              <a:t>Find the XCUI Element to test</a:t>
            </a:r>
            <a:r>
              <a:rPr lang="en-US" sz="2800" dirty="0"/>
              <a:t> </a:t>
            </a:r>
          </a:p>
          <a:p>
            <a:pPr lvl="1" fontAlgn="base"/>
            <a:r>
              <a:rPr lang="en-US" sz="3000" dirty="0" err="1"/>
              <a:t>XCUIElement</a:t>
            </a:r>
            <a:r>
              <a:rPr lang="en-US" sz="3000" dirty="0"/>
              <a:t> </a:t>
            </a:r>
          </a:p>
          <a:p>
            <a:pPr lvl="2" fontAlgn="base"/>
            <a:r>
              <a:rPr lang="en-US" sz="2800" dirty="0"/>
              <a:t>Perform Test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7748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XCUI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400942" y="1981200"/>
            <a:ext cx="5390116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686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XCUI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734474" y="755904"/>
            <a:ext cx="7956754" cy="5059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49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XCUI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9924" y="814748"/>
            <a:ext cx="7881035" cy="5202003"/>
          </a:xfrm>
        </p:spPr>
      </p:pic>
    </p:spTree>
    <p:extLst>
      <p:ext uri="{BB962C8B-B14F-4D97-AF65-F5344CB8AC3E}">
        <p14:creationId xmlns:p14="http://schemas.microsoft.com/office/powerpoint/2010/main" val="1712449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XCUI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95400" y="2103823"/>
            <a:ext cx="9601200" cy="3564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139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Testing Benefits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915977" y="1075044"/>
            <a:ext cx="5044982" cy="4575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028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 App </a:t>
            </a:r>
            <a:r>
              <a:rPr lang="mr-IN" dirty="0" smtClean="0"/>
              <a:t>–</a:t>
            </a:r>
            <a:r>
              <a:rPr lang="en-US" dirty="0" smtClean="0"/>
              <a:t> API calls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1168" y="1981201"/>
            <a:ext cx="11740896" cy="3809999"/>
          </a:xfrm>
        </p:spPr>
        <p:txBody>
          <a:bodyPr>
            <a:normAutofit/>
          </a:bodyPr>
          <a:lstStyle/>
          <a:p>
            <a:r>
              <a:rPr lang="en-US" sz="2800" dirty="0" smtClean="0"/>
              <a:t>List of bus routes</a:t>
            </a:r>
            <a:endParaRPr lang="en-US" sz="2800" dirty="0" smtClean="0"/>
          </a:p>
          <a:p>
            <a:pPr marL="0" indent="0">
              <a:buNone/>
            </a:pPr>
            <a:r>
              <a:rPr lang="en-US" dirty="0"/>
              <a:t>http://localhost:8080/companies/{</a:t>
            </a:r>
            <a:r>
              <a:rPr lang="en-US" dirty="0" err="1"/>
              <a:t>companyID</a:t>
            </a:r>
            <a:r>
              <a:rPr lang="en-US" dirty="0"/>
              <a:t>}/</a:t>
            </a:r>
            <a:r>
              <a:rPr lang="en-US" dirty="0" smtClean="0"/>
              <a:t>routes</a:t>
            </a:r>
          </a:p>
          <a:p>
            <a:pPr marL="0" indent="0">
              <a:buNone/>
            </a:pPr>
            <a:r>
              <a:rPr lang="en-US" dirty="0" smtClean="0"/>
              <a:t>http</a:t>
            </a:r>
            <a:r>
              <a:rPr lang="en-US" dirty="0"/>
              <a:t>://ec2-204-236-211-33.compute-1.amazonaws.com:8080/companies/\(</a:t>
            </a:r>
            <a:r>
              <a:rPr lang="en-US" dirty="0" err="1"/>
              <a:t>companyIndex</a:t>
            </a:r>
            <a:r>
              <a:rPr lang="en-US" dirty="0"/>
              <a:t>)/routes</a:t>
            </a:r>
          </a:p>
          <a:p>
            <a:r>
              <a:rPr lang="en-US" sz="2800" dirty="0" smtClean="0"/>
              <a:t>List of stops</a:t>
            </a:r>
          </a:p>
          <a:p>
            <a:pPr marL="0" indent="0">
              <a:buNone/>
            </a:pPr>
            <a:r>
              <a:rPr lang="en-US" dirty="0" smtClean="0"/>
              <a:t>http</a:t>
            </a:r>
            <a:r>
              <a:rPr lang="en-US" dirty="0"/>
              <a:t>://localhost:8080/companies/{</a:t>
            </a:r>
            <a:r>
              <a:rPr lang="en-US" dirty="0" err="1"/>
              <a:t>companyID</a:t>
            </a:r>
            <a:r>
              <a:rPr lang="en-US" dirty="0"/>
              <a:t>}/routes/{id}/{direction}/{day}/{active}/</a:t>
            </a:r>
            <a:r>
              <a:rPr lang="en-US" dirty="0" smtClean="0"/>
              <a:t>stops</a:t>
            </a:r>
          </a:p>
          <a:p>
            <a:pPr marL="0" indent="0">
              <a:buNone/>
            </a:pPr>
            <a:r>
              <a:rPr lang="en-US" dirty="0" smtClean="0"/>
              <a:t>http</a:t>
            </a:r>
            <a:r>
              <a:rPr lang="en-US" dirty="0"/>
              <a:t>://ec2-204-236-211-33.compute-1.amazonaws.com:8080/companies/\(</a:t>
            </a:r>
            <a:r>
              <a:rPr lang="en-US" dirty="0" err="1"/>
              <a:t>companyIndex</a:t>
            </a:r>
            <a:r>
              <a:rPr lang="en-US" dirty="0"/>
              <a:t>!)/routes/\(</a:t>
            </a:r>
            <a:r>
              <a:rPr lang="en-US" dirty="0" err="1"/>
              <a:t>route.id</a:t>
            </a:r>
            <a:r>
              <a:rPr lang="en-US" dirty="0"/>
              <a:t>)/\(direction)/weekday/1/stops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596257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Tools of the trade</a:t>
            </a:r>
            <a:endParaRPr lang="en-US" sz="2800" dirty="0" smtClean="0"/>
          </a:p>
          <a:p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1188186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 App </a:t>
            </a:r>
            <a:r>
              <a:rPr lang="mr-IN" dirty="0" smtClean="0"/>
              <a:t>–</a:t>
            </a:r>
            <a:r>
              <a:rPr lang="en-US" dirty="0" smtClean="0"/>
              <a:t> API calls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95" y="2512810"/>
            <a:ext cx="10744009" cy="2132341"/>
          </a:xfrm>
        </p:spPr>
      </p:pic>
    </p:spTree>
    <p:extLst>
      <p:ext uri="{BB962C8B-B14F-4D97-AF65-F5344CB8AC3E}">
        <p14:creationId xmlns:p14="http://schemas.microsoft.com/office/powerpoint/2010/main" val="704241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Postman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3147" y="664464"/>
            <a:ext cx="7703963" cy="4803648"/>
          </a:xfrm>
        </p:spPr>
      </p:pic>
    </p:spTree>
    <p:extLst>
      <p:ext uri="{BB962C8B-B14F-4D97-AF65-F5344CB8AC3E}">
        <p14:creationId xmlns:p14="http://schemas.microsoft.com/office/powerpoint/2010/main" val="1221577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Postman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474" y="796460"/>
            <a:ext cx="7717409" cy="4836243"/>
          </a:xfrm>
        </p:spPr>
      </p:pic>
    </p:spTree>
    <p:extLst>
      <p:ext uri="{BB962C8B-B14F-4D97-AF65-F5344CB8AC3E}">
        <p14:creationId xmlns:p14="http://schemas.microsoft.com/office/powerpoint/2010/main" val="1182218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 Tuesday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Continuous Integration - Jenkins</a:t>
            </a:r>
            <a:endParaRPr lang="en-US" sz="2800" dirty="0" smtClean="0"/>
          </a:p>
          <a:p>
            <a:endParaRPr lang="en-US" sz="2800" dirty="0" smtClean="0"/>
          </a:p>
          <a:p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1193743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Testing Benefits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915977" y="1075044"/>
            <a:ext cx="5044982" cy="4575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95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Tests should be First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F(</a:t>
            </a:r>
            <a:r>
              <a:rPr lang="en-US" sz="2800" dirty="0" err="1" smtClean="0"/>
              <a:t>ast</a:t>
            </a:r>
            <a:r>
              <a:rPr lang="en-US" sz="2800" dirty="0" smtClean="0"/>
              <a:t>)</a:t>
            </a:r>
          </a:p>
          <a:p>
            <a:r>
              <a:rPr lang="en-US" sz="2800" dirty="0" smtClean="0"/>
              <a:t>I(</a:t>
            </a:r>
            <a:r>
              <a:rPr lang="en-US" sz="2800" dirty="0" err="1" smtClean="0"/>
              <a:t>solated</a:t>
            </a:r>
            <a:r>
              <a:rPr lang="en-US" sz="2800" dirty="0" smtClean="0"/>
              <a:t>)</a:t>
            </a:r>
          </a:p>
          <a:p>
            <a:r>
              <a:rPr lang="en-US" sz="2800" dirty="0" smtClean="0"/>
              <a:t>R(</a:t>
            </a:r>
            <a:r>
              <a:rPr lang="en-US" sz="2800" dirty="0" err="1" smtClean="0"/>
              <a:t>epeatable</a:t>
            </a:r>
            <a:r>
              <a:rPr lang="en-US" sz="2800" dirty="0" smtClean="0"/>
              <a:t>)</a:t>
            </a:r>
          </a:p>
          <a:p>
            <a:r>
              <a:rPr lang="en-US" sz="2800" dirty="0" smtClean="0"/>
              <a:t>S(elf-verifying)</a:t>
            </a:r>
          </a:p>
          <a:p>
            <a:r>
              <a:rPr lang="en-US" sz="2800" dirty="0" smtClean="0"/>
              <a:t>T(</a:t>
            </a:r>
            <a:r>
              <a:rPr lang="en-US" sz="2800" dirty="0" err="1" smtClean="0"/>
              <a:t>imley</a:t>
            </a:r>
            <a:r>
              <a:rPr lang="en-US" sz="2800" dirty="0" smtClean="0"/>
              <a:t>)</a:t>
            </a:r>
            <a:endParaRPr lang="en-US" sz="2800" dirty="0" smtClean="0"/>
          </a:p>
          <a:p>
            <a:endParaRPr lang="en-US" sz="2800" dirty="0" smtClean="0"/>
          </a:p>
          <a:p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2142126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Tools of the trade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err="1" smtClean="0"/>
              <a:t>XCTest</a:t>
            </a:r>
            <a:r>
              <a:rPr lang="en-US" sz="2800" dirty="0" smtClean="0"/>
              <a:t> (last lecture)</a:t>
            </a:r>
          </a:p>
          <a:p>
            <a:r>
              <a:rPr lang="en-US" sz="2800" dirty="0" smtClean="0"/>
              <a:t>Cuckoo</a:t>
            </a:r>
          </a:p>
          <a:p>
            <a:r>
              <a:rPr lang="en-US" sz="2800" dirty="0" smtClean="0"/>
              <a:t>XCUI</a:t>
            </a:r>
          </a:p>
          <a:p>
            <a:r>
              <a:rPr lang="en-US" sz="2800" dirty="0" smtClean="0"/>
              <a:t>Postman</a:t>
            </a:r>
          </a:p>
          <a:p>
            <a:r>
              <a:rPr lang="en-US" sz="2800" dirty="0" smtClean="0"/>
              <a:t>Jenkins</a:t>
            </a:r>
            <a:endParaRPr lang="en-US" sz="2800" dirty="0" smtClean="0"/>
          </a:p>
          <a:p>
            <a:endParaRPr lang="en-US" sz="2800" dirty="0" smtClean="0"/>
          </a:p>
          <a:p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2014669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 app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6956" y="1075045"/>
            <a:ext cx="2818088" cy="5010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562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 app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0915" y="1774254"/>
            <a:ext cx="2270410" cy="421017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5471" y="1774254"/>
            <a:ext cx="2347690" cy="431793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7308" y="1774254"/>
            <a:ext cx="2266227" cy="4230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629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 App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err="1"/>
              <a:t>git</a:t>
            </a:r>
            <a:r>
              <a:rPr lang="en-US" sz="2800" dirty="0"/>
              <a:t> clone http://</a:t>
            </a:r>
            <a:r>
              <a:rPr lang="en-US" sz="2800" dirty="0" err="1"/>
              <a:t>github.com</a:t>
            </a:r>
            <a:r>
              <a:rPr lang="en-US" sz="2800" dirty="0"/>
              <a:t>/</a:t>
            </a:r>
            <a:r>
              <a:rPr lang="en-US" sz="2800" dirty="0" err="1"/>
              <a:t>dfreemanRIIS</a:t>
            </a:r>
            <a:r>
              <a:rPr lang="en-US" sz="2800" dirty="0"/>
              <a:t>/</a:t>
            </a:r>
            <a:r>
              <a:rPr lang="en-US" sz="2800" dirty="0" err="1"/>
              <a:t>ETAMock</a:t>
            </a:r>
            <a:endParaRPr lang="en-US" sz="2800" dirty="0"/>
          </a:p>
          <a:p>
            <a:endParaRPr lang="en-US" sz="2800" dirty="0" smtClean="0"/>
          </a:p>
          <a:p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2056344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Cuckoo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Add Cuckoo to the test target in </a:t>
            </a:r>
            <a:r>
              <a:rPr lang="en-US" sz="2800" dirty="0" err="1" smtClean="0"/>
              <a:t>Podfile</a:t>
            </a:r>
            <a:endParaRPr lang="en-US" sz="2800" dirty="0" smtClean="0"/>
          </a:p>
          <a:p>
            <a:r>
              <a:rPr lang="en-US" sz="2800" dirty="0" smtClean="0"/>
              <a:t>Pod install</a:t>
            </a:r>
          </a:p>
          <a:p>
            <a:r>
              <a:rPr lang="en-US" sz="2800" dirty="0" smtClean="0"/>
              <a:t>Add Run Script to build phases</a:t>
            </a:r>
          </a:p>
          <a:p>
            <a:r>
              <a:rPr lang="en-US" sz="2800" dirty="0" smtClean="0"/>
              <a:t>Add </a:t>
            </a:r>
            <a:r>
              <a:rPr lang="en-US" sz="2800" dirty="0" err="1" smtClean="0"/>
              <a:t>GeneratedMocks.swift</a:t>
            </a:r>
            <a:r>
              <a:rPr lang="en-US" sz="2800" dirty="0" smtClean="0"/>
              <a:t> file to tests</a:t>
            </a:r>
            <a:endParaRPr lang="en-US" sz="2600" dirty="0" smtClean="0"/>
          </a:p>
          <a:p>
            <a:endParaRPr lang="en-US" sz="2800" dirty="0" smtClean="0"/>
          </a:p>
          <a:p>
            <a:endParaRPr lang="en-US" sz="2800" dirty="0" smtClean="0"/>
          </a:p>
          <a:p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197660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iamond Grid 16x9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15_4109default" id="{E728D685-11FC-4812-BA85-57AC6F9C9F40}" vid="{BC4E008B-95FF-4815-904E-143A8EDFC1D4}"/>
    </a:ext>
  </a:extLst>
</a:theme>
</file>

<file path=ppt/theme/theme2.xml><?xml version="1.0" encoding="utf-8"?>
<a:theme xmlns:a="http://schemas.openxmlformats.org/drawingml/2006/main" name="Office Theme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27087C0F-7449-45C4-B248-63D02665BF1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Business diamond grid presentation (widescreen)</Template>
  <TotalTime>0</TotalTime>
  <Words>251</Words>
  <Application>Microsoft Macintosh PowerPoint</Application>
  <PresentationFormat>Widescreen</PresentationFormat>
  <Paragraphs>96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6" baseType="lpstr">
      <vt:lpstr>Mangal</vt:lpstr>
      <vt:lpstr>Arial</vt:lpstr>
      <vt:lpstr>Diamond Grid 16x9</vt:lpstr>
      <vt:lpstr>Building iOS Swift apps</vt:lpstr>
      <vt:lpstr>Agenda</vt:lpstr>
      <vt:lpstr>Unit Testing Benefits</vt:lpstr>
      <vt:lpstr>Unit Tests should be First</vt:lpstr>
      <vt:lpstr>Tools of the trade</vt:lpstr>
      <vt:lpstr>Sample app</vt:lpstr>
      <vt:lpstr>Sample app</vt:lpstr>
      <vt:lpstr>Sample App</vt:lpstr>
      <vt:lpstr>Cuckoo</vt:lpstr>
      <vt:lpstr>Cuckoo</vt:lpstr>
      <vt:lpstr>Cuckoo</vt:lpstr>
      <vt:lpstr>XCUI</vt:lpstr>
      <vt:lpstr>XCUI</vt:lpstr>
      <vt:lpstr>XCUI</vt:lpstr>
      <vt:lpstr>XCUI</vt:lpstr>
      <vt:lpstr>XCUI</vt:lpstr>
      <vt:lpstr>XCUI</vt:lpstr>
      <vt:lpstr>Unit Testing Benefits</vt:lpstr>
      <vt:lpstr>Sample App – API calls</vt:lpstr>
      <vt:lpstr>Sample App – API calls</vt:lpstr>
      <vt:lpstr>Postman</vt:lpstr>
      <vt:lpstr>Postman</vt:lpstr>
      <vt:lpstr>Agenda Tuesday</vt:lpstr>
    </vt:vector>
  </TitlesOfParts>
  <LinksUpToDate>false</LinksUpToDate>
  <SharedDoc>false</SharedDoc>
  <HyperlinksChanged>false</HyperlinksChanged>
  <AppVersion>15.0024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cp:lastPrinted>2017-02-07T22:32:55Z</cp:lastPrinted>
  <dcterms:created xsi:type="dcterms:W3CDTF">2016-08-20T19:03:32Z</dcterms:created>
  <dcterms:modified xsi:type="dcterms:W3CDTF">2017-04-06T20:30:35Z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TC030310159991</vt:lpwstr>
  </property>
</Properties>
</file>